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7" r:id="rId1"/>
    <p:sldMasterId id="2147483894" r:id="rId2"/>
  </p:sldMasterIdLst>
  <p:notesMasterIdLst>
    <p:notesMasterId r:id="rId9"/>
  </p:notesMasterIdLst>
  <p:handoutMasterIdLst>
    <p:handoutMasterId r:id="rId10"/>
  </p:handoutMasterIdLst>
  <p:sldIdLst>
    <p:sldId id="292" r:id="rId3"/>
    <p:sldId id="293" r:id="rId4"/>
    <p:sldId id="294" r:id="rId5"/>
    <p:sldId id="295" r:id="rId6"/>
    <p:sldId id="296" r:id="rId7"/>
    <p:sldId id="297" r:id="rId8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7434"/>
    <a:srgbClr val="ECF10D"/>
    <a:srgbClr val="C0C0C0"/>
    <a:srgbClr val="5F5F5F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985" autoAdjust="0"/>
    <p:restoredTop sz="94625" autoAdjust="0"/>
  </p:normalViewPr>
  <p:slideViewPr>
    <p:cSldViewPr>
      <p:cViewPr varScale="1">
        <p:scale>
          <a:sx n="75" d="100"/>
          <a:sy n="75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1DABF6-B34E-403E-8685-2AACA16556EE}" type="datetimeFigureOut">
              <a:rPr lang="en-US" smtClean="0"/>
              <a:pPr/>
              <a:t>11/18/2011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4FFC4-0AB1-463E-964F-C7615DC9A5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pPr>
              <a:defRPr/>
            </a:pPr>
            <a:fld id="{93248F9D-127A-4ADD-85FB-1A182F9E1B79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pPr>
              <a:defRPr/>
            </a:pPr>
            <a:fld id="{8784A4E5-345D-4B63-9D60-1FFB3542D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9617C8-FBD3-4A29-A586-B4C1D676231D}" type="slidenum">
              <a:rPr lang="en-US"/>
              <a:pPr/>
              <a:t>2</a:t>
            </a:fld>
            <a:endParaRPr lang="en-US"/>
          </a:p>
        </p:txBody>
      </p:sp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4B186F-2FDA-45E6-9F88-89EB326B97D4}" type="slidenum">
              <a:rPr lang="en-US"/>
              <a:pPr/>
              <a:t>3</a:t>
            </a:fld>
            <a:endParaRPr lang="en-US"/>
          </a:p>
        </p:txBody>
      </p:sp>
      <p:sp>
        <p:nvSpPr>
          <p:cNvPr id="1003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90625" y="703263"/>
            <a:ext cx="4630738" cy="3473450"/>
          </a:xfrm>
          <a:prstGeom prst="rect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720" y="4416392"/>
            <a:ext cx="5140960" cy="418217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207" tIns="45295" rIns="92207" bIns="45295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89097-9BC8-4418-A9B4-6267EC6528EE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DB566-1C5D-4AA0-BA72-7762CBDE66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60433-7281-4F2C-8B72-6B314EBE03AF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39BC1-E7FC-48D1-90B2-1B42201A40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D3B9C-BAFB-44C3-B074-0890914C641C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8D8C5-B293-4586-9BEC-4221CA8F7E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0"/>
            <a:ext cx="6705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WARRIOR TRAINING CENTER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DFF01-9DBA-474A-9ACB-74C52CCBBE42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EA5C5-ECD3-4217-AB5D-602FD920D2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99764-C0D0-479E-AD2F-BF42C9A47489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C71D1-305A-4D0A-A4E4-A166A23CA7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E31BB-793E-4E36-80C4-89213909BA91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AFA32-A4F7-42FE-9B49-59FDC55D44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BCBFF-89B6-4A1B-B680-115D5B0249CD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337B2-C68C-485C-86F0-76EFD69357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D760C-C5B6-4EA7-866A-D9654828A7E6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270602-7510-4F63-88AF-E32B5A8924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738BA-114D-4C90-A8DC-17ACB12B6181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39743-CE39-4205-886E-A53E814466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D5C3E-4DD9-453F-B936-F0E60DA19E1E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93421-3A06-4586-8CAE-84E994BB16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00019-22EE-4F7D-8356-F57A9AB225FC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F5B0B-AA86-464D-BF04-D36E18C6CF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7B9A2-47E6-4423-AA28-D6A000D186FC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C6DE2-BF0D-4961-9D28-1CC993354B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5D66D-00D8-4410-ADA2-78DACD45EA66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0F85A-7A97-4916-85E5-E528869E86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F17B1-87F4-4D81-899A-74343F19F9A1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68066-132E-4338-903B-E0CD6F741D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9B76B-178B-440D-AAF4-7539E4C964CA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97BF6-7044-429A-8997-4926323C84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0"/>
            <a:ext cx="6705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WARRIOR TRAINING CENTER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AE06B-A5EF-475E-8D7C-99FB2EECD36E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202FF-1637-4E6C-88AC-56C7C5542D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595FE-5079-4AF4-8C9E-C19361398B17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4E199-F07E-4668-8ED8-23E70A4A53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1EF00-0EDE-43D2-97FE-8F1583F05040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5BA88-1967-4CFA-8A61-BCFEAE20484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E600B-A721-4FED-ABD8-67EF5F6A5935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592CA-6C24-4E6B-B747-7BFBA3814C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84748-E6EE-46E5-8586-8FB0F557A1DB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2A373-0ABD-4BEC-A644-1C08A6A1CA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1A739-0C8C-465A-BBEE-EE38D094CE72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D5AF7-D37A-400A-AABE-942A9C4803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E966A-AB18-4B50-840A-3592413A9110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E2F6F-53F9-4F49-8249-14EDD3D88A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6" descr="top-corne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48350" y="0"/>
            <a:ext cx="32956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15" descr="top-corner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3048000"/>
            <a:ext cx="32956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9" descr="top-corner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34000" y="3556000"/>
            <a:ext cx="38100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3" descr="top-corner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38100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-76200" y="6629400"/>
            <a:ext cx="3305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i="1">
                <a:solidFill>
                  <a:srgbClr val="000000"/>
                </a:solidFill>
              </a:rPr>
              <a:t>When the will is strong, everything is easy!</a:t>
            </a:r>
          </a:p>
          <a:p>
            <a:pPr>
              <a:defRPr/>
            </a:pPr>
            <a:endParaRPr lang="en-US" sz="1200" i="1">
              <a:solidFill>
                <a:srgbClr val="000000"/>
              </a:solidFill>
            </a:endParaRP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0" y="952500"/>
            <a:ext cx="9144000" cy="0"/>
          </a:xfrm>
          <a:prstGeom prst="line">
            <a:avLst/>
          </a:prstGeom>
          <a:noFill/>
          <a:ln w="76200">
            <a:solidFill>
              <a:srgbClr val="4F81BD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4867275" y="855663"/>
            <a:ext cx="3584575" cy="1825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1200" i="1">
                <a:solidFill>
                  <a:srgbClr val="4F81BD"/>
                </a:solidFill>
              </a:rPr>
              <a:t>  Army National Guard – Warrior Training Center </a:t>
            </a:r>
            <a:endParaRPr lang="en-US" sz="1200">
              <a:solidFill>
                <a:srgbClr val="4F81BD"/>
              </a:solidFill>
            </a:endParaRP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697DDE-3949-4628-AB55-348210190FFE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7010400" y="6492875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 b="1" i="1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7C41E7B-95D2-4E70-A413-4567311282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084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0"/>
            <a:ext cx="7315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85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44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6" descr="top-corne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48350" y="0"/>
            <a:ext cx="32956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15" descr="top-corner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3048000"/>
            <a:ext cx="32956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9" descr="top-corner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34000" y="3556000"/>
            <a:ext cx="38100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3" descr="top-corner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38100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-76200" y="6629400"/>
            <a:ext cx="3305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i="1">
                <a:solidFill>
                  <a:srgbClr val="000000"/>
                </a:solidFill>
              </a:rPr>
              <a:t>When the will is strong, everything is easy!</a:t>
            </a:r>
          </a:p>
          <a:p>
            <a:pPr>
              <a:defRPr/>
            </a:pPr>
            <a:endParaRPr lang="en-US" sz="1200" i="1">
              <a:solidFill>
                <a:srgbClr val="000000"/>
              </a:solidFill>
            </a:endParaRP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0" y="952500"/>
            <a:ext cx="9144000" cy="0"/>
          </a:xfrm>
          <a:prstGeom prst="line">
            <a:avLst/>
          </a:prstGeom>
          <a:noFill/>
          <a:ln w="76200">
            <a:solidFill>
              <a:srgbClr val="4F81BD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4867275" y="855663"/>
            <a:ext cx="3584575" cy="1825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1200" i="1">
                <a:solidFill>
                  <a:srgbClr val="4F81BD"/>
                </a:solidFill>
              </a:rPr>
              <a:t>  Army National Guard – Warrior Training Center </a:t>
            </a:r>
            <a:endParaRPr lang="en-US" sz="1200">
              <a:solidFill>
                <a:srgbClr val="4F81BD"/>
              </a:solidFill>
            </a:endParaRP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EA9840-F145-4F13-B553-346AC604B0E1}" type="datetime1">
              <a:rPr lang="en-US"/>
              <a:pPr>
                <a:defRPr/>
              </a:pPr>
              <a:t>11/18/2011</a:t>
            </a:fld>
            <a:endParaRPr lang="en-US" dirty="0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7010400" y="6492875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 b="1" i="1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09921B5-DF64-4711-A7F5-4A926F8368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0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0"/>
            <a:ext cx="7315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09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  <p:sldLayoutId id="214748394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4DB566-1C5D-4AA0-BA72-7762CBDE6668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pic>
        <p:nvPicPr>
          <p:cNvPr id="5" name="Picture 7" descr="path"/>
          <p:cNvPicPr>
            <a:picLocks noChangeAspect="1" noChangeArrowheads="1"/>
          </p:cNvPicPr>
          <p:nvPr/>
        </p:nvPicPr>
        <p:blipFill>
          <a:blip r:embed="rId2" cstate="print">
            <a:lum bright="4000" contrast="24000"/>
          </a:blip>
          <a:srcRect/>
          <a:stretch>
            <a:fillRect/>
          </a:stretch>
        </p:blipFill>
        <p:spPr bwMode="auto">
          <a:xfrm>
            <a:off x="2362200" y="2209800"/>
            <a:ext cx="4572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0" y="3810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PATHFINDER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3600" b="1" kern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CADRE LED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OPERATION ORDER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76200"/>
            <a:ext cx="9144000" cy="11430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Arial" charset="0"/>
              </a:rPr>
              <a:t>Troop </a:t>
            </a:r>
            <a:r>
              <a:rPr lang="en-US" b="1" dirty="0" smtClean="0">
                <a:solidFill>
                  <a:schemeClr val="tx1"/>
                </a:solidFill>
                <a:latin typeface="Arial" charset="0"/>
              </a:rPr>
              <a:t>Leading Procedures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447800"/>
            <a:ext cx="6400800" cy="449580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ct val="25000"/>
              </a:spcAft>
              <a:buFontTx/>
              <a:buNone/>
            </a:pPr>
            <a:r>
              <a:rPr lang="en-US" sz="2400" dirty="0">
                <a:latin typeface="Arial" charset="0"/>
              </a:rPr>
              <a:t>1. Receive Mission</a:t>
            </a:r>
          </a:p>
          <a:p>
            <a:pPr>
              <a:lnSpc>
                <a:spcPct val="115000"/>
              </a:lnSpc>
              <a:spcAft>
                <a:spcPct val="25000"/>
              </a:spcAft>
              <a:buFontTx/>
              <a:buNone/>
            </a:pPr>
            <a:r>
              <a:rPr lang="en-US" sz="2400" dirty="0">
                <a:latin typeface="Arial" charset="0"/>
              </a:rPr>
              <a:t>2. Issue the Order</a:t>
            </a:r>
          </a:p>
          <a:p>
            <a:pPr>
              <a:lnSpc>
                <a:spcPct val="115000"/>
              </a:lnSpc>
              <a:spcAft>
                <a:spcPct val="25000"/>
              </a:spcAft>
              <a:buFontTx/>
              <a:buNone/>
            </a:pPr>
            <a:r>
              <a:rPr lang="en-US" sz="2400" dirty="0">
                <a:latin typeface="Arial" charset="0"/>
              </a:rPr>
              <a:t>3. Make a Tentative Plan</a:t>
            </a:r>
          </a:p>
          <a:p>
            <a:pPr>
              <a:lnSpc>
                <a:spcPct val="115000"/>
              </a:lnSpc>
              <a:spcAft>
                <a:spcPct val="25000"/>
              </a:spcAft>
              <a:buFontTx/>
              <a:buNone/>
            </a:pPr>
            <a:r>
              <a:rPr lang="en-US" sz="2400" dirty="0">
                <a:latin typeface="Arial" charset="0"/>
              </a:rPr>
              <a:t>4. Initiate Movement</a:t>
            </a:r>
          </a:p>
          <a:p>
            <a:pPr>
              <a:lnSpc>
                <a:spcPct val="115000"/>
              </a:lnSpc>
              <a:spcAft>
                <a:spcPct val="25000"/>
              </a:spcAft>
              <a:buFontTx/>
              <a:buNone/>
            </a:pPr>
            <a:r>
              <a:rPr lang="en-US" sz="2400" dirty="0">
                <a:latin typeface="Arial" charset="0"/>
              </a:rPr>
              <a:t>5. Conduct Reconnaissance</a:t>
            </a:r>
          </a:p>
          <a:p>
            <a:pPr>
              <a:lnSpc>
                <a:spcPct val="115000"/>
              </a:lnSpc>
              <a:spcAft>
                <a:spcPct val="25000"/>
              </a:spcAft>
              <a:buFontTx/>
              <a:buNone/>
            </a:pPr>
            <a:r>
              <a:rPr lang="en-US" sz="2400" dirty="0">
                <a:latin typeface="Arial" charset="0"/>
              </a:rPr>
              <a:t>6. Complete the Plan</a:t>
            </a:r>
          </a:p>
          <a:p>
            <a:pPr>
              <a:lnSpc>
                <a:spcPct val="115000"/>
              </a:lnSpc>
              <a:spcAft>
                <a:spcPct val="25000"/>
              </a:spcAft>
              <a:buFontTx/>
              <a:buNone/>
            </a:pPr>
            <a:r>
              <a:rPr lang="en-US" sz="2400" dirty="0">
                <a:latin typeface="Arial" charset="0"/>
              </a:rPr>
              <a:t>7. Issue the Order</a:t>
            </a:r>
          </a:p>
          <a:p>
            <a:pPr>
              <a:lnSpc>
                <a:spcPct val="115000"/>
              </a:lnSpc>
              <a:spcAft>
                <a:spcPct val="25000"/>
              </a:spcAft>
              <a:buFontTx/>
              <a:buNone/>
            </a:pPr>
            <a:r>
              <a:rPr lang="en-US" sz="2400" dirty="0">
                <a:latin typeface="Arial" charset="0"/>
              </a:rPr>
              <a:t>8. Supervise</a:t>
            </a:r>
            <a:endParaRPr lang="en-US" sz="2800" dirty="0">
              <a:latin typeface="Arial" charset="0"/>
            </a:endParaRPr>
          </a:p>
          <a:p>
            <a:pPr>
              <a:lnSpc>
                <a:spcPct val="115000"/>
              </a:lnSpc>
              <a:buFontTx/>
              <a:buNone/>
            </a:pPr>
            <a:endParaRPr lang="en-US" sz="28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619" name="Picture 3" descr="pfd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609600"/>
            <a:ext cx="7239000" cy="6248400"/>
          </a:xfrm>
          <a:prstGeom prst="rect">
            <a:avLst/>
          </a:prstGeom>
          <a:noFill/>
        </p:spPr>
      </p:pic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228600"/>
            <a:ext cx="7772400" cy="1143000"/>
          </a:xfrm>
          <a:noFill/>
          <a:ln/>
        </p:spPr>
        <p:txBody>
          <a:bodyPr lIns="92075" tIns="46038" rIns="92075" bIns="46038"/>
          <a:lstStyle/>
          <a:p>
            <a:r>
              <a:rPr lang="en-US" b="1" dirty="0">
                <a:latin typeface="Arial" charset="0"/>
              </a:rPr>
              <a:t>Pathfinder </a:t>
            </a:r>
            <a:r>
              <a:rPr lang="en-US" dirty="0" smtClean="0">
                <a:latin typeface="Arial" charset="0"/>
              </a:rPr>
              <a:t>Team</a:t>
            </a:r>
            <a:endParaRPr lang="en-US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</a:rPr>
              <a:t>Planning Phase Responsibilities</a:t>
            </a:r>
            <a:br>
              <a:rPr lang="en-US" dirty="0" smtClean="0">
                <a:latin typeface="Arial" charset="0"/>
              </a:rPr>
            </a:br>
            <a:r>
              <a:rPr lang="en-US" dirty="0" smtClean="0"/>
              <a:t> </a:t>
            </a:r>
            <a:endParaRPr lang="en-US" sz="3600" dirty="0"/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411480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US" sz="1600" dirty="0" smtClean="0">
                <a:latin typeface="Arial" charset="0"/>
              </a:rPr>
              <a:t>	TL- </a:t>
            </a:r>
            <a:r>
              <a:rPr lang="en-US" sz="1600" dirty="0">
                <a:latin typeface="Arial" charset="0"/>
              </a:rPr>
              <a:t>0-5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Read FRAGO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5-20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Coordination Checklist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20-30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Gather Coordination Material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30-45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Coordinations</a:t>
            </a:r>
            <a:endParaRPr lang="en-US" sz="1600" dirty="0">
              <a:latin typeface="Arial" charset="0"/>
            </a:endParaRP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45-60 </a:t>
            </a:r>
            <a:r>
              <a:rPr lang="en-US" sz="1600" dirty="0" err="1">
                <a:latin typeface="Arial" charset="0"/>
              </a:rPr>
              <a:t>Opeations</a:t>
            </a:r>
            <a:r>
              <a:rPr lang="en-US" sz="1600" dirty="0">
                <a:latin typeface="Arial" charset="0"/>
              </a:rPr>
              <a:t> Order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60+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Brief OPORD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endParaRPr lang="en-US" sz="1600" dirty="0">
              <a:latin typeface="Arial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1600" dirty="0" smtClean="0">
                <a:latin typeface="Arial" charset="0"/>
              </a:rPr>
              <a:t>	TL </a:t>
            </a:r>
            <a:r>
              <a:rPr lang="en-US" sz="1600" dirty="0">
                <a:latin typeface="Arial" charset="0"/>
              </a:rPr>
              <a:t>RTO- 0-15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builds Air Movement Table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15-20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assists as needed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20-30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Gather Coordination Material (with TL)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30-45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Coordinations</a:t>
            </a:r>
            <a:r>
              <a:rPr lang="en-US" sz="1600" dirty="0">
                <a:latin typeface="Arial" charset="0"/>
              </a:rPr>
              <a:t> (with TL)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45-60 Briefs ATL, Para 5 OPORD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60+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Brief Para 5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endParaRPr lang="en-US" sz="1600" dirty="0">
              <a:latin typeface="Arial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1600" dirty="0" smtClean="0">
                <a:latin typeface="Arial" charset="0"/>
              </a:rPr>
              <a:t>	GTA- </a:t>
            </a:r>
            <a:r>
              <a:rPr lang="en-US" sz="1600" dirty="0">
                <a:latin typeface="Arial" charset="0"/>
              </a:rPr>
              <a:t>0-20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Map Setup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20-60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Packing/Rigging; Be prepared to assist as needed 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60+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Receive OPORD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endParaRPr lang="en-US" sz="1600" dirty="0">
              <a:latin typeface="Arial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1600" dirty="0" smtClean="0">
                <a:latin typeface="Arial" charset="0"/>
              </a:rPr>
              <a:t>	#</a:t>
            </a:r>
            <a:r>
              <a:rPr lang="en-US" sz="1600" dirty="0">
                <a:latin typeface="Arial" charset="0"/>
              </a:rPr>
              <a:t>1 TDP SM- 0-20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HLZ/DZ Sketch (sand table)</a:t>
            </a:r>
          </a:p>
          <a:p>
            <a:pPr lvl="1">
              <a:spcBef>
                <a:spcPct val="0"/>
              </a:spcBef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20-60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Packing/Rigging; Be prepared to assist as needed</a:t>
            </a:r>
          </a:p>
          <a:p>
            <a:pPr lvl="1">
              <a:spcBef>
                <a:spcPct val="0"/>
              </a:spcBef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60+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Receive OPORD</a:t>
            </a:r>
          </a:p>
          <a:p>
            <a:pPr lvl="1">
              <a:lnSpc>
                <a:spcPct val="80000"/>
              </a:lnSpc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lvl="1">
              <a:lnSpc>
                <a:spcPct val="80000"/>
              </a:lnSpc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lvl="1">
              <a:lnSpc>
                <a:spcPct val="80000"/>
              </a:lnSpc>
            </a:pPr>
            <a:endParaRPr lang="en-US" sz="1600" dirty="0">
              <a:latin typeface="Arial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en-US" sz="16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114800"/>
          </a:xfrm>
        </p:spPr>
        <p:txBody>
          <a:bodyPr/>
          <a:lstStyle/>
          <a:p>
            <a:pPr>
              <a:buNone/>
            </a:pPr>
            <a:r>
              <a:rPr lang="en-US" sz="1600" dirty="0" smtClean="0">
                <a:latin typeface="Arial" charset="0"/>
              </a:rPr>
              <a:t>	SLPTL- </a:t>
            </a:r>
            <a:r>
              <a:rPr lang="en-US" sz="1600" dirty="0">
                <a:latin typeface="Arial" charset="0"/>
              </a:rPr>
              <a:t>0-20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Air Routes Primary and Alternate</a:t>
            </a:r>
          </a:p>
          <a:p>
            <a:pPr lvl="1">
              <a:spcBef>
                <a:spcPct val="0"/>
              </a:spcBef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20-60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Packing/Rigging; Be prepared to assist as needed </a:t>
            </a:r>
          </a:p>
          <a:p>
            <a:pPr lvl="1">
              <a:spcBef>
                <a:spcPct val="0"/>
              </a:spcBef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60+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Receive OPORD</a:t>
            </a:r>
          </a:p>
          <a:p>
            <a:pPr lvl="1">
              <a:buFont typeface="Wingdings" pitchFamily="2" charset="2"/>
              <a:buChar char="Ø"/>
            </a:pPr>
            <a:endParaRPr lang="en-US" sz="1600" dirty="0">
              <a:latin typeface="Arial" charset="0"/>
            </a:endParaRPr>
          </a:p>
          <a:p>
            <a:pPr>
              <a:buNone/>
            </a:pPr>
            <a:r>
              <a:rPr lang="en-US" sz="1600" dirty="0" smtClean="0">
                <a:latin typeface="Arial" charset="0"/>
              </a:rPr>
              <a:t>	ATL- </a:t>
            </a:r>
            <a:r>
              <a:rPr lang="en-US" sz="1600" dirty="0">
                <a:latin typeface="Arial" charset="0"/>
              </a:rPr>
              <a:t>0-15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Equipment accountability to CADRE/TL</a:t>
            </a:r>
          </a:p>
          <a:p>
            <a:pPr lvl="1">
              <a:spcBef>
                <a:spcPct val="0"/>
              </a:spcBef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15-45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Supervise</a:t>
            </a:r>
          </a:p>
          <a:p>
            <a:pPr lvl="1">
              <a:spcBef>
                <a:spcPct val="0"/>
              </a:spcBef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45-60 Update Sand Table</a:t>
            </a:r>
          </a:p>
          <a:p>
            <a:pPr lvl="1">
              <a:spcBef>
                <a:spcPct val="0"/>
              </a:spcBef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60+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Brief Para 4</a:t>
            </a:r>
          </a:p>
          <a:p>
            <a:pPr lvl="1">
              <a:buFont typeface="Wingdings" pitchFamily="2" charset="2"/>
              <a:buNone/>
            </a:pPr>
            <a:endParaRPr lang="en-US" sz="1600" dirty="0">
              <a:latin typeface="Arial" charset="0"/>
            </a:endParaRPr>
          </a:p>
          <a:p>
            <a:pPr>
              <a:buNone/>
            </a:pPr>
            <a:r>
              <a:rPr lang="en-US" sz="1600" dirty="0" smtClean="0">
                <a:latin typeface="Arial" charset="0"/>
              </a:rPr>
              <a:t>	INR- </a:t>
            </a:r>
            <a:r>
              <a:rPr lang="en-US" sz="1600" dirty="0">
                <a:latin typeface="Arial" charset="0"/>
              </a:rPr>
              <a:t>0-20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Map Setup</a:t>
            </a:r>
          </a:p>
          <a:p>
            <a:pPr lvl="1">
              <a:spcBef>
                <a:spcPct val="0"/>
              </a:spcBef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20-60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Packing/Rigging; Be prepared to assist as needed </a:t>
            </a:r>
          </a:p>
          <a:p>
            <a:pPr lvl="1">
              <a:spcBef>
                <a:spcPct val="0"/>
              </a:spcBef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60+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Receive OPORD</a:t>
            </a:r>
          </a:p>
          <a:p>
            <a:pPr lvl="1">
              <a:spcBef>
                <a:spcPct val="0"/>
              </a:spcBef>
              <a:buFont typeface="Wingdings" pitchFamily="2" charset="2"/>
              <a:buChar char="Ø"/>
            </a:pPr>
            <a:endParaRPr lang="en-US" sz="1600" dirty="0">
              <a:latin typeface="Arial" charset="0"/>
            </a:endParaRPr>
          </a:p>
          <a:p>
            <a:pPr>
              <a:buNone/>
            </a:pPr>
            <a:r>
              <a:rPr lang="en-US" sz="1600" dirty="0" smtClean="0">
                <a:latin typeface="Arial" charset="0"/>
              </a:rPr>
              <a:t>	Hookup- </a:t>
            </a:r>
            <a:r>
              <a:rPr lang="en-US" sz="1600" dirty="0">
                <a:latin typeface="Arial" charset="0"/>
              </a:rPr>
              <a:t>0-15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Build the Air Loading Table</a:t>
            </a:r>
          </a:p>
          <a:p>
            <a:pPr lvl="1"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15-20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assists as needed</a:t>
            </a:r>
          </a:p>
          <a:p>
            <a:pPr lvl="1"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20-60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Packing/Rigging; Be prepared to assist as needed </a:t>
            </a:r>
          </a:p>
          <a:p>
            <a:pPr lvl="1"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60+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Receive OPORD</a:t>
            </a:r>
          </a:p>
          <a:p>
            <a:pPr lvl="1">
              <a:buFont typeface="Wingdings" pitchFamily="2" charset="2"/>
              <a:buNone/>
            </a:pPr>
            <a:endParaRPr lang="en-US" sz="1600" dirty="0">
              <a:latin typeface="Arial" charset="0"/>
            </a:endParaRPr>
          </a:p>
          <a:p>
            <a:pPr lvl="1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lvl="1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lvl="1"/>
            <a:endParaRPr lang="en-US" sz="1600" dirty="0">
              <a:latin typeface="Arial" charset="0"/>
            </a:endParaRPr>
          </a:p>
          <a:p>
            <a:pPr lvl="1">
              <a:buFontTx/>
              <a:buNone/>
            </a:pPr>
            <a:endParaRPr lang="en-US" sz="1600" dirty="0">
              <a:latin typeface="Arial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</a:rPr>
              <a:t>Planning Phase Responsibilities</a:t>
            </a:r>
            <a:br>
              <a:rPr lang="en-US" dirty="0" smtClean="0">
                <a:latin typeface="Arial" charset="0"/>
              </a:rPr>
            </a:br>
            <a:r>
              <a:rPr lang="en-US" dirty="0" smtClean="0"/>
              <a:t>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6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7772400" cy="2667000"/>
          </a:xfrm>
          <a:noFill/>
          <a:ln/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</a:pPr>
            <a:endParaRPr lang="en-US" sz="1600" dirty="0">
              <a:latin typeface="Arial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1600" dirty="0" smtClean="0">
                <a:latin typeface="Arial" charset="0"/>
              </a:rPr>
              <a:t>	Static </a:t>
            </a:r>
            <a:r>
              <a:rPr lang="en-US" sz="1600" dirty="0">
                <a:latin typeface="Arial" charset="0"/>
              </a:rPr>
              <a:t>Probe- 0-15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Assists with the Air Movement Table and then the Air </a:t>
            </a:r>
            <a:r>
              <a:rPr lang="en-US" sz="1600" dirty="0" smtClean="0">
                <a:latin typeface="Arial" charset="0"/>
              </a:rPr>
              <a:t>Loading </a:t>
            </a:r>
            <a:r>
              <a:rPr lang="en-US" sz="1600" dirty="0">
                <a:latin typeface="Arial" charset="0"/>
              </a:rPr>
              <a:t>Table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15-20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assists as needed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20-60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Packing/Rigging; Be prepared to assist as needed 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60+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Receive OPORD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en-US" sz="1600" dirty="0">
              <a:latin typeface="Arial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1600" dirty="0" smtClean="0">
                <a:latin typeface="Arial" charset="0"/>
              </a:rPr>
              <a:t>	SLPSM- </a:t>
            </a:r>
            <a:r>
              <a:rPr lang="en-US" sz="1600" dirty="0">
                <a:latin typeface="Arial" charset="0"/>
              </a:rPr>
              <a:t>0-20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Assists with Equip. Account. And then the Sand Table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20-60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Packing/Rigging; Be prepared to assist as needed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600" dirty="0">
                <a:latin typeface="Arial" charset="0"/>
              </a:rPr>
              <a:t>60+ </a:t>
            </a:r>
            <a:r>
              <a:rPr lang="en-US" sz="1600" dirty="0" err="1">
                <a:latin typeface="Arial" charset="0"/>
              </a:rPr>
              <a:t>mins</a:t>
            </a:r>
            <a:r>
              <a:rPr lang="en-US" sz="1600" dirty="0">
                <a:latin typeface="Arial" charset="0"/>
              </a:rPr>
              <a:t> Receive OPORD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endParaRPr lang="en-US" sz="1600" dirty="0">
              <a:latin typeface="Arial" charset="0"/>
            </a:endParaRPr>
          </a:p>
        </p:txBody>
      </p:sp>
      <p:sp>
        <p:nvSpPr>
          <p:cNvPr id="198662" name="Rectangle 6"/>
          <p:cNvSpPr>
            <a:spLocks noChangeArrowheads="1"/>
          </p:cNvSpPr>
          <p:nvPr/>
        </p:nvSpPr>
        <p:spPr bwMode="auto">
          <a:xfrm>
            <a:off x="533400" y="388620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600" i="1" dirty="0">
                <a:solidFill>
                  <a:schemeClr val="tx1"/>
                </a:solidFill>
              </a:rPr>
              <a:t>NOTES: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TL Needs the following for </a:t>
            </a:r>
            <a:r>
              <a:rPr lang="en-US" sz="1600" dirty="0" err="1">
                <a:solidFill>
                  <a:schemeClr val="tx1"/>
                </a:solidFill>
              </a:rPr>
              <a:t>Coordinations</a:t>
            </a:r>
            <a:r>
              <a:rPr lang="en-US" sz="1600" dirty="0">
                <a:solidFill>
                  <a:schemeClr val="tx1"/>
                </a:solidFill>
              </a:rPr>
              <a:t>; AMT, ALT, Air/Ground movement routes (primary and alternate), GTA/INR maps completed, HLZ/DZ Sketch (sand table) and the coordination checklist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RTO will leave the coordination briefing after </a:t>
            </a:r>
            <a:r>
              <a:rPr lang="en-US" sz="1600" dirty="0" err="1">
                <a:solidFill>
                  <a:schemeClr val="tx1"/>
                </a:solidFill>
              </a:rPr>
              <a:t>Commo</a:t>
            </a:r>
            <a:r>
              <a:rPr lang="en-US" sz="1600" dirty="0">
                <a:solidFill>
                  <a:schemeClr val="tx1"/>
                </a:solidFill>
              </a:rPr>
              <a:t> has been briefed, quickly update the ATL, and begin working on Para 5 of the OPORD (Command and Signal)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ATL will update the Sand Table as required to reflect info in the coordination brief.  Prepare to brief Para 4 of the OPORD (Service and Support), as well as the ALT &amp; AMT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INR will ensure that his/her ATC block mirrors that of the GTA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</a:rPr>
              <a:t>Planning Phase Responsibilities</a:t>
            </a:r>
            <a:br>
              <a:rPr lang="en-US" dirty="0" smtClean="0">
                <a:latin typeface="Arial" charset="0"/>
              </a:rPr>
            </a:br>
            <a:r>
              <a:rPr lang="en-US" dirty="0" smtClean="0"/>
              <a:t>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TC Title Master">
  <a:themeElements>
    <a:clrScheme name="WTC Title 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TC Title 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TC Titl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TC Title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TC Title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TC Title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TC Title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TC Title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TC Title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TC Title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TC Title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TC Title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TC Title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TC Title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WTC Title Master">
  <a:themeElements>
    <a:clrScheme name="WTC Title 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TC Title 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TC Titl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TC Title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TC Title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TC Title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TC Title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TC Title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TC Title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TC Title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TC Title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TC Title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TC Title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TC Title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2170</TotalTime>
  <Words>172</Words>
  <Application>Microsoft Office PowerPoint</Application>
  <PresentationFormat>On-screen Show (4:3)</PresentationFormat>
  <Paragraphs>77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WTC Title Master</vt:lpstr>
      <vt:lpstr>1_WTC Title Master</vt:lpstr>
      <vt:lpstr>Slide 1</vt:lpstr>
      <vt:lpstr>Troop Leading Procedures</vt:lpstr>
      <vt:lpstr>Pathfinder Team</vt:lpstr>
      <vt:lpstr>Planning Phase Responsibilities  </vt:lpstr>
      <vt:lpstr>Planning Phase Responsibilities  </vt:lpstr>
      <vt:lpstr>Planning Phase Responsibilities  </vt:lpstr>
    </vt:vector>
  </TitlesOfParts>
  <Company>Fort Benning, Georgia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Name (32 Point ARIAL Text, all caps)</dc:title>
  <dc:subject>PPT Template</dc:subject>
  <dc:creator>douglas.conaway</dc:creator>
  <cp:keywords>PPT, Logos, Presentation, Briefing, Template</cp:keywords>
  <cp:lastModifiedBy>jessie.parsons</cp:lastModifiedBy>
  <cp:revision>225</cp:revision>
  <dcterms:created xsi:type="dcterms:W3CDTF">2008-09-03T19:03:49Z</dcterms:created>
  <dcterms:modified xsi:type="dcterms:W3CDTF">2011-11-18T12:57:52Z</dcterms:modified>
  <cp:category>PPT</cp:category>
</cp:coreProperties>
</file>